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embeddedFontLst>
    <p:embeddedFont>
      <p:font typeface="Corbel" panose="020B050302020402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h1rwwoB/dlPYK8DKSsrZbFpFJi/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8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95" name="Google Shape;9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4" name="Google Shape;23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5" name="Google Shape;14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2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9" name="Google Shape;19;p20"/>
          <p:cNvSpPr txBox="1"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0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>
            <a:spLocks noGrp="1"/>
          </p:cNvSpPr>
          <p:nvPr>
            <p:ph type="body" idx="1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59595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6" name="Google Shape;26;p21"/>
          <p:cNvSpPr txBox="1">
            <a:spLocks noGrp="1"/>
          </p:cNvSpPr>
          <p:nvPr>
            <p:ph type="body" idx="2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marL="2743200" lvl="5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marL="3200400" lvl="6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marL="4114800" lvl="8" indent="-3175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body" idx="3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body" idx="2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body" idx="1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body" idx="1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4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>
            <a:spLocks noGrp="1"/>
          </p:cNvSpPr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4" name="Google Shape;64;p25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2" name="Google Shape;72;p26"/>
          <p:cNvSpPr>
            <a:spLocks noGrp="1"/>
          </p:cNvSpPr>
          <p:nvPr>
            <p:ph type="chart" idx="2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3" name="Google Shape;73;p26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6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75" name="Google Shape;75;p26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pictures">
  <p:cSld name="3 picture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l="39835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>
            <a:spLocks noGrp="1"/>
          </p:cNvSpPr>
          <p:nvPr>
            <p:ph type="pic" idx="2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>
            <a:spLocks noGrp="1"/>
          </p:cNvSpPr>
          <p:nvPr>
            <p:ph type="pic" idx="3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>
            <a:spLocks noGrp="1"/>
          </p:cNvSpPr>
          <p:nvPr>
            <p:ph type="pic" idx="4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>
            <a:spLocks noGrp="1"/>
          </p:cNvSpPr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3" name="Google Shape;83;p27"/>
          <p:cNvSpPr txBox="1">
            <a:spLocks noGrp="1"/>
          </p:cNvSpPr>
          <p:nvPr>
            <p:ph type="body" idx="1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4" name="Google Shape;84;p27"/>
          <p:cNvSpPr txBox="1">
            <a:spLocks noGrp="1"/>
          </p:cNvSpPr>
          <p:nvPr>
            <p:ph type="body" idx="5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5" name="Google Shape;85;p27"/>
          <p:cNvSpPr txBox="1">
            <a:spLocks noGrp="1"/>
          </p:cNvSpPr>
          <p:nvPr>
            <p:ph type="body" idx="6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7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8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92" name="Google Shape;92;p28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1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>
            <a:spLocks noGrp="1"/>
          </p:cNvSpPr>
          <p:nvPr>
            <p:ph type="title"/>
          </p:nvPr>
        </p:nvSpPr>
        <p:spPr>
          <a:xfrm>
            <a:off x="2213811" y="1182249"/>
            <a:ext cx="8518357" cy="325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COMUNICACIÓN</a:t>
            </a:r>
            <a:endParaRPr dirty="0"/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 descr="Logotipo&#10;&#10;El contenido generado por IA puede ser incorrecto.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9052" y="718271"/>
            <a:ext cx="3353895" cy="3353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"/>
          <p:cNvSpPr txBox="1"/>
          <p:nvPr/>
        </p:nvSpPr>
        <p:spPr>
          <a:xfrm>
            <a:off x="3601053" y="281276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3" name="Google Shape;173;p10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0"/>
          <p:cNvSpPr txBox="1"/>
          <p:nvPr/>
        </p:nvSpPr>
        <p:spPr>
          <a:xfrm>
            <a:off x="918560" y="1956089"/>
            <a:ext cx="61722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ESTILO PASIVO-AGRESIVO
⚪ Parece cooperativo pero actúa con ira oculta a través del sarcasmo, la demora o la evasión.
🗨️ Ejemplo: "Claro, lo haré... eventualmente".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5" name="Google Shape;175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06639" y="1241774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1"/>
          <p:cNvSpPr txBox="1"/>
          <p:nvPr/>
        </p:nvSpPr>
        <p:spPr>
          <a:xfrm>
            <a:off x="3514865" y="274271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1" name="Google Shape;181;p11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1"/>
          <p:cNvSpPr txBox="1"/>
          <p:nvPr/>
        </p:nvSpPr>
        <p:spPr>
          <a:xfrm>
            <a:off x="925351" y="1790602"/>
            <a:ext cx="6172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POR QUÉ ES IMPORTANTE LA ASERTIVIDAD
• Establece límites saludables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Construye el respeto mutuo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Aumenta la confianza y la claridad emocional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Fomenta la colaboración y la retroalimentación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3" name="Google Shape;18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67649" y="1784717"/>
            <a:ext cx="4699000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"/>
          <p:cNvSpPr txBox="1"/>
          <p:nvPr/>
        </p:nvSpPr>
        <p:spPr>
          <a:xfrm>
            <a:off x="3456758" y="374650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9" name="Google Shape;189;p12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12"/>
          <p:cNvSpPr txBox="1"/>
          <p:nvPr/>
        </p:nvSpPr>
        <p:spPr>
          <a:xfrm>
            <a:off x="698267" y="1684322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ESCUCHA ACTIVA
Escuchar no es esperar para hablar, es estar presente.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✅ Concéntrese en el orador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✅ Evite interrumpir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✅ Reflexiona sobre lo que escuchaste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✅ Validar sentimientos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1" name="Google Shape;191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94733" y="1366147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"/>
          <p:cNvSpPr txBox="1"/>
          <p:nvPr/>
        </p:nvSpPr>
        <p:spPr>
          <a:xfrm>
            <a:off x="3558044" y="207713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7" name="Google Shape;197;p13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13"/>
          <p:cNvSpPr txBox="1"/>
          <p:nvPr/>
        </p:nvSpPr>
        <p:spPr>
          <a:xfrm>
            <a:off x="961568" y="1882526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BARRERAS PARA UNA COMUNICACIÓN EFECTIVA
•Suposiciones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•Interrupciones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Sobrecarga emocional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Mal tiempo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Desconfianza o conflictos pasados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9" name="Google Shape;19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31432" y="1851275"/>
            <a:ext cx="4699000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4"/>
          <p:cNvSpPr txBox="1"/>
          <p:nvPr/>
        </p:nvSpPr>
        <p:spPr>
          <a:xfrm>
            <a:off x="3401194" y="178545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SKILL – COMMUNICATION</a:t>
            </a:r>
            <a:b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5" name="Google Shape;205;p14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4"/>
          <p:cNvSpPr txBox="1"/>
          <p:nvPr/>
        </p:nvSpPr>
        <p:spPr>
          <a:xfrm>
            <a:off x="1065187" y="1911556"/>
            <a:ext cx="6172200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lang="es-ES" sz="1800" b="1" i="0" u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COMMUNICATION IN TEAM SETTINGS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 b="1" i="0" u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• Share information transparently</a:t>
            </a:r>
            <a:br>
              <a:rPr lang="es-ES" sz="1800" b="0" i="0" u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0" i="0" u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• Give space for others to speak</a:t>
            </a:r>
            <a:br>
              <a:rPr lang="es-ES" sz="1800" b="0" i="0" u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0" i="0" u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• Ask for clarification before reacting</a:t>
            </a:r>
            <a:br>
              <a:rPr lang="es-ES" sz="1800" b="0" i="0" u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0" i="0" u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• Offer feedback constructively</a:t>
            </a:r>
            <a:endParaRPr sz="1800" b="0" i="0" u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7" name="Google Shape;207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27813" y="1911556"/>
            <a:ext cx="4699000" cy="269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5"/>
          <p:cNvSpPr txBox="1"/>
          <p:nvPr/>
        </p:nvSpPr>
        <p:spPr>
          <a:xfrm>
            <a:off x="3390106" y="361156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3" name="Google Shape;213;p15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5"/>
          <p:cNvSpPr txBox="1"/>
          <p:nvPr/>
        </p:nvSpPr>
        <p:spPr>
          <a:xfrm>
            <a:off x="878460" y="1742328"/>
            <a:ext cx="6172200" cy="20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COMUNICACIÓN BAJO ESTRÉS
El estrés puede causar: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•Interpretación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Tono defensivo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Compartir en exceso o apagar
Practique hacer una pausa, respirar y conectarse a tierra antes de hablar.</a:t>
            </a:r>
            <a:endParaRPr dirty="0"/>
          </a:p>
        </p:txBody>
      </p:sp>
      <p:pic>
        <p:nvPicPr>
          <p:cNvPr id="215" name="Google Shape;215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07077" y="1298208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6"/>
          <p:cNvSpPr txBox="1"/>
          <p:nvPr/>
        </p:nvSpPr>
        <p:spPr>
          <a:xfrm>
            <a:off x="3390106" y="361156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1" name="Google Shape;221;p16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6"/>
          <p:cNvSpPr txBox="1"/>
          <p:nvPr/>
        </p:nvSpPr>
        <p:spPr>
          <a:xfrm>
            <a:off x="1535674" y="2209073"/>
            <a:ext cx="9155772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CONCLUSIÓN
La comunicación es una habilidad, no solo un hábito.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Practica la presencia, la empatía y la claridad en cada conversación.
"El mayor problema en la comunicación es la ilusión de que ha tenido </a:t>
            </a:r>
            <a:r>
              <a:rPr lang="es-ES" sz="1800" b="1" dirty="0" err="1">
                <a:latin typeface="Corbel"/>
                <a:ea typeface="Corbel"/>
                <a:cs typeface="Corbel"/>
                <a:sym typeface="Corbel"/>
              </a:rPr>
              <a:t>lugar".</a:t>
            </a:r>
            <a:r>
              <a:rPr lang="es-ES" sz="1800" dirty="0" err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George</a:t>
            </a:r>
            <a:r>
              <a:rPr lang="es-ES" sz="18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Bernard Shaw</a:t>
            </a:r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7"/>
          <p:cNvSpPr txBox="1">
            <a:spLocks noGrp="1"/>
          </p:cNvSpPr>
          <p:nvPr>
            <p:ph type="body" idx="1"/>
          </p:nvPr>
        </p:nvSpPr>
        <p:spPr>
          <a:xfrm>
            <a:off x="261938" y="1749425"/>
            <a:ext cx="11385550" cy="808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67"/>
              <a:buFont typeface="Noto Sans Symbols"/>
              <a:buNone/>
            </a:pPr>
            <a:r>
              <a:rPr lang="es-ES" sz="2667" dirty="0">
                <a:solidFill>
                  <a:srgbClr val="000000"/>
                </a:solidFill>
              </a:rPr>
              <a:t>Referencias</a:t>
            </a:r>
            <a:endParaRPr dirty="0"/>
          </a:p>
        </p:txBody>
      </p:sp>
      <p:pic>
        <p:nvPicPr>
          <p:cNvPr id="228" name="Google Shape;22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7"/>
          <p:cNvSpPr txBox="1"/>
          <p:nvPr/>
        </p:nvSpPr>
        <p:spPr>
          <a:xfrm>
            <a:off x="3360738" y="175419"/>
            <a:ext cx="7670800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0" name="Google Shape;230;p17" descr="Logotipo&#10;&#10;El contenido generado por IA puede ser incorrecto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7"/>
          <p:cNvSpPr txBox="1"/>
          <p:nvPr/>
        </p:nvSpPr>
        <p:spPr>
          <a:xfrm>
            <a:off x="1023937" y="3424238"/>
            <a:ext cx="756661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Rosenberg, M. (2003). </a:t>
            </a:r>
            <a:r>
              <a:rPr lang="es-ES" sz="18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Nonviolent Communication.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 PuddleDancer Press.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Brown, B. (2018). </a:t>
            </a:r>
            <a:r>
              <a:rPr lang="es-ES" sz="18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Dare to Lead.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 Random House.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Goleman, D. (2006). </a:t>
            </a:r>
            <a:r>
              <a:rPr lang="es-ES" sz="18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Social Intelligence.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 Bantam Books.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8"/>
          <p:cNvSpPr txBox="1"/>
          <p:nvPr/>
        </p:nvSpPr>
        <p:spPr>
          <a:xfrm>
            <a:off x="1954213" y="3227294"/>
            <a:ext cx="8764587" cy="1379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lang="es-ES" sz="4667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lang="es-ES" sz="4667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lang="es-ES" sz="4700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8" name="Google Shape;238;p18"/>
          <p:cNvSpPr txBox="1"/>
          <p:nvPr/>
        </p:nvSpPr>
        <p:spPr>
          <a:xfrm>
            <a:off x="174625" y="5124450"/>
            <a:ext cx="7153275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s-ES" dirty="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Descargo de responsabilidad: La publicación ha sido elaborada con el apoyo del Programa Erasmus + de la Unión Europea. El contenido de esta página es responsabilidad exclusiva de los socios y no puede considerarse en modo alguno como un reflejo de las opiniones de la AN y de la Comisión.</a:t>
            </a:r>
            <a:endParaRPr dirty="0"/>
          </a:p>
        </p:txBody>
      </p:sp>
      <p:pic>
        <p:nvPicPr>
          <p:cNvPr id="239" name="Google Shape;239;p18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/>
          <p:nvPr/>
        </p:nvSpPr>
        <p:spPr>
          <a:xfrm>
            <a:off x="3161809" y="336869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</a:t>
            </a:r>
            <a:r>
              <a:rPr lang="es-ES" sz="4267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N</a:t>
            </a:r>
            <a:br>
              <a:rPr lang="es-ES" sz="4267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b="0" i="0" u="none" strike="noStrike" cap="none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09" name="Google Shape;109;p2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"/>
          <p:cNvSpPr txBox="1"/>
          <p:nvPr/>
        </p:nvSpPr>
        <p:spPr>
          <a:xfrm>
            <a:off x="2941721" y="2347573"/>
            <a:ext cx="6172200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Objetivo:
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Explorar cómo la comunicación afecta la colaboración, las relaciones personales y la claridad emocional, y aprender a expresarse de manera asertiva y escuchar activamente.</a:t>
            </a:r>
            <a:endParaRPr sz="1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/>
          <p:nvPr/>
        </p:nvSpPr>
        <p:spPr>
          <a:xfrm>
            <a:off x="3489000" y="255313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6" name="Google Shape;116;p3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3"/>
          <p:cNvSpPr txBox="1"/>
          <p:nvPr/>
        </p:nvSpPr>
        <p:spPr>
          <a:xfrm>
            <a:off x="611640" y="2181931"/>
            <a:ext cx="6172200" cy="20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OBJETIVOS
• Comprender los elementos centrales de la comunicación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Identificar estilos de comunicación comunes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Aprender técnicas para la escucha activa y la expresión clara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Utilice la comunicación para generar confianza y prevenir conflictos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8" name="Google Shape;118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23212" y="1625154"/>
            <a:ext cx="4699000" cy="341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/>
          <p:nvPr/>
        </p:nvSpPr>
        <p:spPr>
          <a:xfrm>
            <a:off x="3342338" y="194443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4" name="Google Shape;124;p4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4"/>
          <p:cNvSpPr txBox="1"/>
          <p:nvPr/>
        </p:nvSpPr>
        <p:spPr>
          <a:xfrm>
            <a:off x="1006331" y="1951672"/>
            <a:ext cx="5253792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¿QUÉ ES LA COMUNICACIÓN?
La comunicación es el intercambio de información, pensamientos o sentimientos entre personas utilizando canales verbales y no verbales.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No se trata solo de lo que dices, sino de cómo, cuándo y por qué lo dices.</a:t>
            </a:r>
            <a:endParaRPr dirty="0"/>
          </a:p>
        </p:txBody>
      </p:sp>
      <p:pic>
        <p:nvPicPr>
          <p:cNvPr id="126" name="Google Shape;126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33561" y="1337407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"/>
          <p:cNvSpPr txBox="1"/>
          <p:nvPr/>
        </p:nvSpPr>
        <p:spPr>
          <a:xfrm>
            <a:off x="3402012" y="164305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2" name="Google Shape;132;p5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5"/>
          <p:cNvSpPr txBox="1"/>
          <p:nvPr/>
        </p:nvSpPr>
        <p:spPr>
          <a:xfrm>
            <a:off x="698267" y="1839118"/>
            <a:ext cx="61722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COMUNICACIÓN VERBAL VS NO VERBAL
💬 Verbal: palabras habladas o escritas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🧍 No verbal: gestos, postura, tono, expresión facial
Más del 90% de la comunicación emocional es no verbal.</a:t>
            </a:r>
            <a:endParaRPr dirty="0"/>
          </a:p>
        </p:txBody>
      </p:sp>
      <p:pic>
        <p:nvPicPr>
          <p:cNvPr id="134" name="Google Shape;134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86669" y="1864545"/>
            <a:ext cx="4699000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/>
          <p:nvPr/>
        </p:nvSpPr>
        <p:spPr>
          <a:xfrm>
            <a:off x="4961445" y="225877"/>
            <a:ext cx="6172199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0" name="Google Shape;140;p6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6"/>
          <p:cNvSpPr txBox="1"/>
          <p:nvPr/>
        </p:nvSpPr>
        <p:spPr>
          <a:xfrm>
            <a:off x="1058356" y="1900690"/>
            <a:ext cx="6172200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TIPOS DE ESTILOS DE COMUNICACIÓN
Pasivo: evita conflictos, prioriza a los demás
Agresivo: domina, ignora las necesidades de los demás
Asertivo: se expresa honestamente mientras respeta a los demás
Pasivo-agresivo: indirecto, sarcástico, poco claro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2" name="Google Shape;142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32600" y="1866900"/>
            <a:ext cx="4699000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"/>
          <p:cNvSpPr txBox="1"/>
          <p:nvPr/>
        </p:nvSpPr>
        <p:spPr>
          <a:xfrm>
            <a:off x="3772398" y="207962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9" name="Google Shape;149;p7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7"/>
          <p:cNvSpPr txBox="1"/>
          <p:nvPr/>
        </p:nvSpPr>
        <p:spPr>
          <a:xfrm>
            <a:off x="1253598" y="1882775"/>
            <a:ext cx="5832194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ESTILO PASIVO
🟡 Caracterizado por la evitación, el silencio y el acuerdo bajo presión.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A menudo conduce a la frustración y el resentimiento.
🗨️ Ejemplo: "Lo que decidas está bien".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1" name="Google Shape;151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5792" y="1774826"/>
            <a:ext cx="4699000" cy="32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"/>
          <p:cNvSpPr txBox="1"/>
          <p:nvPr/>
        </p:nvSpPr>
        <p:spPr>
          <a:xfrm>
            <a:off x="3579813" y="296862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7" name="Google Shape;157;p8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8"/>
          <p:cNvSpPr txBox="1"/>
          <p:nvPr/>
        </p:nvSpPr>
        <p:spPr>
          <a:xfrm>
            <a:off x="698267" y="1971675"/>
            <a:ext cx="6172200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ESTILO AGRESIVO
🔴 Se comunica a través de la culpa, la interrupción o las amenazas.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Viola los límites de los demás.
🗨️ Ejemplo: "Claramente no sabes lo que estás haciendo".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9" name="Google Shape;159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99300" y="1337408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"/>
          <p:cNvSpPr txBox="1"/>
          <p:nvPr/>
        </p:nvSpPr>
        <p:spPr>
          <a:xfrm>
            <a:off x="3516390" y="215862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COMUNICACIÓN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5" name="Google Shape;165;p9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9"/>
          <p:cNvSpPr txBox="1"/>
          <p:nvPr/>
        </p:nvSpPr>
        <p:spPr>
          <a:xfrm>
            <a:off x="1003223" y="1890675"/>
            <a:ext cx="6172200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ESTILO ASERTIVO
🟢 Comunicación equilibrada, respetuosa y directa.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Expresa sus necesidades claramente sin dañar a los demás.
🗨️ Ejemplo: "No estoy de acuerdo, pero me gustaría escuchar tu punto de vista".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7" name="Google Shape;167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75423" y="1313962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704</Words>
  <Application>Microsoft Office PowerPoint</Application>
  <PresentationFormat>Panorámica</PresentationFormat>
  <Paragraphs>45</Paragraphs>
  <Slides>18</Slides>
  <Notes>18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Corbel</vt:lpstr>
      <vt:lpstr>Arial</vt:lpstr>
      <vt:lpstr>Calibri</vt:lpstr>
      <vt:lpstr>Noto Sans Symbols</vt:lpstr>
      <vt:lpstr>Frame</vt:lpstr>
      <vt:lpstr>COMUNICACIÓN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I and F</dc:creator>
  <cp:lastModifiedBy>rociotrigueros@aprofem.org</cp:lastModifiedBy>
  <cp:revision>1</cp:revision>
  <dcterms:created xsi:type="dcterms:W3CDTF">2019-04-23T12:14:49Z</dcterms:created>
  <dcterms:modified xsi:type="dcterms:W3CDTF">2025-10-27T13:38:21Z</dcterms:modified>
</cp:coreProperties>
</file>